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c443b1f62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c443b1f6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c76526366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c7652636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c76526366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c7652636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c443b1f62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c443b1f6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c76526366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c7652636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c7652636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c765263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c76526366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c7652636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902"/>
            <a:ext cx="9107424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1" y="209376"/>
            <a:ext cx="1120891" cy="4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6875" y="45712"/>
            <a:ext cx="1894341" cy="80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628650" y="1054443"/>
            <a:ext cx="7886700" cy="63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 rot="5400000">
            <a:off x="4972371" y="2633984"/>
            <a:ext cx="5114282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971871" y="719459"/>
            <a:ext cx="5114282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1079157"/>
            <a:ext cx="7886700" cy="611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8650" y="1087395"/>
            <a:ext cx="7886700" cy="6032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29841" y="1037968"/>
            <a:ext cx="7886700" cy="6527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628650" y="1062681"/>
            <a:ext cx="7886700" cy="6280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10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jp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669"/>
            <a:ext cx="9107424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231" y="209376"/>
            <a:ext cx="1120891" cy="47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6875" y="45712"/>
            <a:ext cx="1894341" cy="8016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8IRrI4MpeUbWc3CTB0dZtUQCziCY4v9t/view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/>
        </p:nvSpPr>
        <p:spPr>
          <a:xfrm>
            <a:off x="859725" y="1798525"/>
            <a:ext cx="7571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Implementation of a Wireless Pulse Monitoring System 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1" name="Google Shape;81;p13"/>
          <p:cNvSpPr txBox="1"/>
          <p:nvPr/>
        </p:nvSpPr>
        <p:spPr>
          <a:xfrm>
            <a:off x="6500725" y="5203750"/>
            <a:ext cx="21726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Presented By: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Aneri Desai</a:t>
            </a:r>
            <a:br>
              <a:rPr lang="en-US" sz="1700"/>
            </a:br>
            <a:r>
              <a:rPr lang="en-US" sz="1700"/>
              <a:t>Prateeksha Ranjan</a:t>
            </a:r>
            <a:br>
              <a:rPr lang="en-US" sz="1700"/>
            </a:br>
            <a:r>
              <a:rPr lang="en-US" sz="1700"/>
              <a:t>Sahil Kakdiya</a:t>
            </a:r>
            <a:br>
              <a:rPr lang="en-US" sz="1700"/>
            </a:br>
            <a:r>
              <a:rPr lang="en-US" sz="1700"/>
              <a:t>Vaibhav Gajera</a:t>
            </a:r>
            <a:endParaRPr sz="1700"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550" y="3805463"/>
            <a:ext cx="3978113" cy="26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628650" y="1294507"/>
            <a:ext cx="7886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OBJECTIVE</a:t>
            </a:r>
            <a:endParaRPr b="1"/>
          </a:p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628650" y="2145925"/>
            <a:ext cx="7886700" cy="29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Capture pulse signals from a PPG sensor.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Transmit the pulse data over Bluetooth.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Display pulse data and health metrics on a GUI at the receiver end.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47150" y="1161975"/>
            <a:ext cx="4063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Hardware   </a:t>
            </a:r>
            <a:r>
              <a:rPr lang="en-US"/>
              <a:t>           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265650" y="1858750"/>
            <a:ext cx="44268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PPG Sensor - MAX30102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Raspberry Pi 5</a:t>
            </a:r>
            <a:endParaRPr sz="2600"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265650" y="3688925"/>
            <a:ext cx="50730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Programming Language : 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Python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Javascript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Library: 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Max30102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Bluetooth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Chart.js</a:t>
            </a:r>
            <a:endParaRPr sz="2600"/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447150" y="2941150"/>
            <a:ext cx="40638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Software</a:t>
            </a:r>
            <a:r>
              <a:rPr lang="en-US"/>
              <a:t>         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025" y="1062575"/>
            <a:ext cx="3392599" cy="226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200" y="2941150"/>
            <a:ext cx="1892650" cy="18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799" y="4560175"/>
            <a:ext cx="1487076" cy="18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449" y="4757513"/>
            <a:ext cx="2369924" cy="1332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28650" y="1079157"/>
            <a:ext cx="7886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hotoplethysmography (PPG) sensor</a:t>
            </a:r>
            <a:endParaRPr b="1" sz="580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825" y="3964550"/>
            <a:ext cx="2113649" cy="14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30" y="1855776"/>
            <a:ext cx="3008271" cy="17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2602500"/>
            <a:ext cx="35510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103825" y="5948275"/>
            <a:ext cx="1160100" cy="56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Raw Sensor Data</a:t>
            </a:r>
            <a:endParaRPr sz="1200"/>
          </a:p>
        </p:txBody>
      </p:sp>
      <p:sp>
        <p:nvSpPr>
          <p:cNvPr id="110" name="Google Shape;110;p16"/>
          <p:cNvSpPr/>
          <p:nvPr/>
        </p:nvSpPr>
        <p:spPr>
          <a:xfrm>
            <a:off x="2735263" y="5948275"/>
            <a:ext cx="1160100" cy="56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Preprocessing</a:t>
            </a:r>
            <a:endParaRPr sz="1200"/>
          </a:p>
        </p:txBody>
      </p:sp>
      <p:cxnSp>
        <p:nvCxnSpPr>
          <p:cNvPr id="111" name="Google Shape;111;p16"/>
          <p:cNvCxnSpPr>
            <a:stCxn id="109" idx="3"/>
            <a:endCxn id="110" idx="1"/>
          </p:cNvCxnSpPr>
          <p:nvPr/>
        </p:nvCxnSpPr>
        <p:spPr>
          <a:xfrm>
            <a:off x="2263925" y="6229075"/>
            <a:ext cx="4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6"/>
          <p:cNvSpPr/>
          <p:nvPr/>
        </p:nvSpPr>
        <p:spPr>
          <a:xfrm>
            <a:off x="6121988" y="5948275"/>
            <a:ext cx="1160100" cy="56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Heartbeat Calculation</a:t>
            </a:r>
            <a:endParaRPr sz="1200"/>
          </a:p>
        </p:txBody>
      </p:sp>
      <p:sp>
        <p:nvSpPr>
          <p:cNvPr id="113" name="Google Shape;113;p16"/>
          <p:cNvSpPr/>
          <p:nvPr/>
        </p:nvSpPr>
        <p:spPr>
          <a:xfrm>
            <a:off x="4366713" y="5948275"/>
            <a:ext cx="1160100" cy="561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Peak detection</a:t>
            </a:r>
            <a:endParaRPr sz="1200"/>
          </a:p>
        </p:txBody>
      </p:sp>
      <p:cxnSp>
        <p:nvCxnSpPr>
          <p:cNvPr id="114" name="Google Shape;114;p16"/>
          <p:cNvCxnSpPr>
            <a:stCxn id="110" idx="3"/>
            <a:endCxn id="113" idx="1"/>
          </p:cNvCxnSpPr>
          <p:nvPr/>
        </p:nvCxnSpPr>
        <p:spPr>
          <a:xfrm>
            <a:off x="3895363" y="6229075"/>
            <a:ext cx="47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6"/>
          <p:cNvCxnSpPr>
            <a:stCxn id="113" idx="3"/>
            <a:endCxn id="112" idx="1"/>
          </p:cNvCxnSpPr>
          <p:nvPr/>
        </p:nvCxnSpPr>
        <p:spPr>
          <a:xfrm>
            <a:off x="5526813" y="6229075"/>
            <a:ext cx="59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1079157"/>
            <a:ext cx="7886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Flow</a:t>
            </a:r>
            <a:endParaRPr b="1"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837" y="1925725"/>
            <a:ext cx="5418325" cy="4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98150" y="1079175"/>
            <a:ext cx="87477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/>
              <a:t>BLUETOOTH</a:t>
            </a:r>
            <a:r>
              <a:rPr b="1" lang="en-US" sz="3300"/>
              <a:t> COMMUNICATION FLOW</a:t>
            </a:r>
            <a:endParaRPr b="1" sz="3300"/>
          </a:p>
        </p:txBody>
      </p:sp>
      <p:sp>
        <p:nvSpPr>
          <p:cNvPr id="127" name="Google Shape;127;p18"/>
          <p:cNvSpPr/>
          <p:nvPr/>
        </p:nvSpPr>
        <p:spPr>
          <a:xfrm>
            <a:off x="832775" y="2444125"/>
            <a:ext cx="1938000" cy="407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RASPBERRY </a:t>
            </a:r>
            <a:r>
              <a:rPr b="1" lang="en-US"/>
              <a:t>PI 5</a:t>
            </a:r>
            <a:endParaRPr b="1"/>
          </a:p>
        </p:txBody>
      </p:sp>
      <p:sp>
        <p:nvSpPr>
          <p:cNvPr id="128" name="Google Shape;128;p18"/>
          <p:cNvSpPr/>
          <p:nvPr/>
        </p:nvSpPr>
        <p:spPr>
          <a:xfrm>
            <a:off x="5729450" y="2444125"/>
            <a:ext cx="1938000" cy="4079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RASPBERRY PI 5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898925" y="2021650"/>
            <a:ext cx="1805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Transmitter</a:t>
            </a:r>
            <a:endParaRPr b="1" sz="1900"/>
          </a:p>
        </p:txBody>
      </p:sp>
      <p:sp>
        <p:nvSpPr>
          <p:cNvPr id="130" name="Google Shape;130;p18"/>
          <p:cNvSpPr txBox="1"/>
          <p:nvPr/>
        </p:nvSpPr>
        <p:spPr>
          <a:xfrm>
            <a:off x="5795600" y="2021650"/>
            <a:ext cx="1805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Receiver</a:t>
            </a:r>
            <a:endParaRPr b="1" sz="1900"/>
          </a:p>
        </p:txBody>
      </p:sp>
      <p:cxnSp>
        <p:nvCxnSpPr>
          <p:cNvPr id="131" name="Google Shape;131;p18"/>
          <p:cNvCxnSpPr/>
          <p:nvPr/>
        </p:nvCxnSpPr>
        <p:spPr>
          <a:xfrm flipH="1" rot="10800000">
            <a:off x="2764138" y="3370988"/>
            <a:ext cx="2932200" cy="1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8"/>
          <p:cNvCxnSpPr/>
          <p:nvPr/>
        </p:nvCxnSpPr>
        <p:spPr>
          <a:xfrm flipH="1" rot="10800000">
            <a:off x="2764138" y="4702338"/>
            <a:ext cx="2932200" cy="1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18"/>
          <p:cNvSpPr txBox="1"/>
          <p:nvPr/>
        </p:nvSpPr>
        <p:spPr>
          <a:xfrm>
            <a:off x="3569913" y="2522563"/>
            <a:ext cx="1388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START_SYNC</a:t>
            </a:r>
            <a:endParaRPr b="1" sz="1300"/>
          </a:p>
        </p:txBody>
      </p:sp>
      <p:sp>
        <p:nvSpPr>
          <p:cNvPr id="134" name="Google Shape;134;p18"/>
          <p:cNvSpPr txBox="1"/>
          <p:nvPr/>
        </p:nvSpPr>
        <p:spPr>
          <a:xfrm>
            <a:off x="3556063" y="3023913"/>
            <a:ext cx="13881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ACK</a:t>
            </a:r>
            <a:endParaRPr b="1" sz="1300"/>
          </a:p>
        </p:txBody>
      </p:sp>
      <p:cxnSp>
        <p:nvCxnSpPr>
          <p:cNvPr id="135" name="Google Shape;135;p18"/>
          <p:cNvCxnSpPr/>
          <p:nvPr/>
        </p:nvCxnSpPr>
        <p:spPr>
          <a:xfrm rot="10800000">
            <a:off x="2755900" y="4012275"/>
            <a:ext cx="29487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 txBox="1"/>
          <p:nvPr/>
        </p:nvSpPr>
        <p:spPr>
          <a:xfrm>
            <a:off x="3347250" y="3619463"/>
            <a:ext cx="1805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ACK</a:t>
            </a:r>
            <a:r>
              <a:rPr b="1" lang="en-US" sz="1300"/>
              <a:t>_OF_ACK</a:t>
            </a:r>
            <a:endParaRPr b="1" sz="1300"/>
          </a:p>
        </p:txBody>
      </p:sp>
      <p:sp>
        <p:nvSpPr>
          <p:cNvPr id="137" name="Google Shape;137;p18"/>
          <p:cNvSpPr txBox="1"/>
          <p:nvPr/>
        </p:nvSpPr>
        <p:spPr>
          <a:xfrm>
            <a:off x="3389716" y="4298463"/>
            <a:ext cx="17208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SENSOR DATA</a:t>
            </a:r>
            <a:endParaRPr b="1" sz="1300">
              <a:solidFill>
                <a:schemeClr val="dk1"/>
              </a:solidFill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 rot="10800000">
            <a:off x="2775775" y="5282550"/>
            <a:ext cx="29487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18"/>
          <p:cNvSpPr txBox="1"/>
          <p:nvPr/>
        </p:nvSpPr>
        <p:spPr>
          <a:xfrm>
            <a:off x="3512113" y="4944438"/>
            <a:ext cx="1476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STOP_SYNC</a:t>
            </a:r>
            <a:endParaRPr b="1"/>
          </a:p>
        </p:txBody>
      </p:sp>
      <p:cxnSp>
        <p:nvCxnSpPr>
          <p:cNvPr id="140" name="Google Shape;140;p18"/>
          <p:cNvCxnSpPr/>
          <p:nvPr/>
        </p:nvCxnSpPr>
        <p:spPr>
          <a:xfrm flipH="1" rot="10800000">
            <a:off x="2764138" y="5772650"/>
            <a:ext cx="2932200" cy="16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8"/>
          <p:cNvSpPr txBox="1"/>
          <p:nvPr/>
        </p:nvSpPr>
        <p:spPr>
          <a:xfrm>
            <a:off x="3854500" y="5460538"/>
            <a:ext cx="903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ACK</a:t>
            </a:r>
            <a:endParaRPr b="1"/>
          </a:p>
        </p:txBody>
      </p:sp>
      <p:cxnSp>
        <p:nvCxnSpPr>
          <p:cNvPr id="142" name="Google Shape;142;p18"/>
          <p:cNvCxnSpPr/>
          <p:nvPr/>
        </p:nvCxnSpPr>
        <p:spPr>
          <a:xfrm rot="10800000">
            <a:off x="2775775" y="6329050"/>
            <a:ext cx="29487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8"/>
          <p:cNvSpPr txBox="1"/>
          <p:nvPr/>
        </p:nvSpPr>
        <p:spPr>
          <a:xfrm>
            <a:off x="3361125" y="5947563"/>
            <a:ext cx="18057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</a:rPr>
              <a:t>ACK</a:t>
            </a:r>
            <a:r>
              <a:rPr b="1" lang="en-US" sz="1300"/>
              <a:t>_OF_ACK</a:t>
            </a:r>
            <a:endParaRPr b="1" sz="1300"/>
          </a:p>
        </p:txBody>
      </p:sp>
      <p:cxnSp>
        <p:nvCxnSpPr>
          <p:cNvPr id="144" name="Google Shape;144;p18"/>
          <p:cNvCxnSpPr/>
          <p:nvPr/>
        </p:nvCxnSpPr>
        <p:spPr>
          <a:xfrm rot="10800000">
            <a:off x="2775763" y="2941750"/>
            <a:ext cx="29487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551175" y="1367375"/>
            <a:ext cx="8001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/>
              <a:t>Demo </a:t>
            </a:r>
            <a:r>
              <a:rPr b="1" lang="en-US" sz="4100">
                <a:solidFill>
                  <a:schemeClr val="dk1"/>
                </a:solidFill>
              </a:rPr>
              <a:t>Video</a:t>
            </a:r>
            <a:r>
              <a:rPr b="1" lang="en-US" sz="4100"/>
              <a:t> Clip</a:t>
            </a:r>
            <a:endParaRPr b="1" sz="4100"/>
          </a:p>
        </p:txBody>
      </p:sp>
      <p:pic>
        <p:nvPicPr>
          <p:cNvPr id="150" name="Google Shape;150;p19" title="IMG_7968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00" y="2162675"/>
            <a:ext cx="7805376" cy="43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400" y="3327425"/>
            <a:ext cx="4989726" cy="2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/>
        </p:nvSpPr>
        <p:spPr>
          <a:xfrm>
            <a:off x="3080625" y="2039350"/>
            <a:ext cx="40542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FFD966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 b="1" sz="3700">
              <a:solidFill>
                <a:srgbClr val="FFD96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I Samueli 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A86E8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